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best_path_forward_gbf</a:t>
            </a:r>
          </a:p>
        </p:txBody>
      </p:sp>
      <p:sp>
        <p:nvSpPr>
          <p:cNvPr id="3" name="Text Placeholder 2"/>
          <p:cNvSpPr>
            <a:spLocks noGrp="1"/>
          </p:cNvSpPr>
          <p:nvPr>
            <p:ph type="body" idx="10" sz="quarter"/>
          </p:nvPr>
        </p:nvSpPr>
        <p:spPr/>
        <p:txBody>
          <a:bodyPr/>
          <a:lstStyle/>
          <a:p>
            <a:r>
              <a:t>Pipeline: Best Path Foward</a:t>
            </a:r>
          </a:p>
          <a:p>
            <a:r>
              <a:t>Vessel Pathway: Common</a:t>
            </a:r>
          </a:p>
          <a:p>
            <a:r>
              <a:t>Port Pathway: Common</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full_monopile</a:t>
            </a:r>
          </a:p>
        </p:txBody>
      </p:sp>
      <p:sp>
        <p:nvSpPr>
          <p:cNvPr id="3" name="Text Placeholder 2"/>
          <p:cNvSpPr>
            <a:spLocks noGrp="1"/>
          </p:cNvSpPr>
          <p:nvPr>
            <p:ph type="body" idx="10" sz="quarter"/>
          </p:nvPr>
        </p:nvSpPr>
        <p:spPr/>
        <p:txBody>
          <a:bodyPr/>
          <a:lstStyle/>
          <a:p>
            <a:r>
              <a:t>Pipeline: Full Monopile Pipeline</a:t>
            </a:r>
          </a:p>
          <a:p>
            <a:r>
              <a:t>Vessel Pathway: Common</a:t>
            </a:r>
          </a:p>
          <a:p>
            <a:r>
              <a:t>Port Pathway: Common</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Cumulative Installed Capacity</a:t>
            </a:r>
          </a:p>
        </p:txBody>
      </p:sp>
      <p:pic>
        <p:nvPicPr>
          <p:cNvPr id="3" name="Picture 2" descr="image.png"/>
          <p:cNvPicPr>
            <a:picLocks noChangeAspect="1"/>
          </p:cNvPicPr>
          <p:nvPr/>
        </p:nvPicPr>
        <p:blipFill>
          <a:blip r:embed="rId2"/>
          <a:stretch>
            <a:fillRect/>
          </a:stretch>
        </p:blipFill>
        <p:spPr>
          <a:xfrm>
            <a:off x="0" y="566928"/>
            <a:ext cx="12188952" cy="5399619"/>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best_path_forward</a:t>
            </a:r>
          </a:p>
        </p:txBody>
      </p:sp>
      <p:sp>
        <p:nvSpPr>
          <p:cNvPr id="3" name="Text Placeholder 2"/>
          <p:cNvSpPr>
            <a:spLocks noGrp="1"/>
          </p:cNvSpPr>
          <p:nvPr>
            <p:ph type="body" idx="10" sz="quarter"/>
          </p:nvPr>
        </p:nvSpPr>
        <p:spPr/>
        <p:txBody>
          <a:bodyPr/>
          <a:lstStyle/>
          <a:p>
            <a:r>
              <a:t>Pipeline: Best Path Foward</a:t>
            </a:r>
          </a:p>
          <a:p>
            <a:r>
              <a:t>Vessel Pathway: Common</a:t>
            </a:r>
          </a:p>
          <a:p>
            <a:r>
              <a:t>Port Pathway: Common</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